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8288000" cy="10287000"/>
  <p:notesSz cx="6858000" cy="9144000"/>
  <p:embeddedFontLst>
    <p:embeddedFont>
      <p:font typeface="Childos Arabic" panose="020B0604020202020204" charset="-78"/>
      <p:regular r:id="rId18"/>
    </p:embeddedFont>
    <p:embeddedFont>
      <p:font typeface="Childos Arabic Bold" panose="020B0604020202020204" charset="-78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03" y="2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2.svg"/><Relationship Id="rId7" Type="http://schemas.openxmlformats.org/officeDocument/2006/relationships/image" Target="../media/image6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30.svg"/><Relationship Id="rId10" Type="http://schemas.openxmlformats.org/officeDocument/2006/relationships/image" Target="../media/image14.png"/><Relationship Id="rId4" Type="http://schemas.openxmlformats.org/officeDocument/2006/relationships/image" Target="../media/image29.png"/><Relationship Id="rId9" Type="http://schemas.openxmlformats.org/officeDocument/2006/relationships/image" Target="../media/image6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42.svg"/><Relationship Id="rId7" Type="http://schemas.openxmlformats.org/officeDocument/2006/relationships/image" Target="../media/image7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30.svg"/><Relationship Id="rId10" Type="http://schemas.openxmlformats.org/officeDocument/2006/relationships/image" Target="../media/image14.png"/><Relationship Id="rId4" Type="http://schemas.openxmlformats.org/officeDocument/2006/relationships/image" Target="../media/image29.png"/><Relationship Id="rId9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32.svg"/><Relationship Id="rId7" Type="http://schemas.openxmlformats.org/officeDocument/2006/relationships/image" Target="../media/image8.svg"/><Relationship Id="rId12" Type="http://schemas.openxmlformats.org/officeDocument/2006/relationships/image" Target="../media/image7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75.png"/><Relationship Id="rId5" Type="http://schemas.openxmlformats.org/officeDocument/2006/relationships/image" Target="../media/image30.svg"/><Relationship Id="rId10" Type="http://schemas.openxmlformats.org/officeDocument/2006/relationships/image" Target="../media/image14.png"/><Relationship Id="rId4" Type="http://schemas.openxmlformats.org/officeDocument/2006/relationships/image" Target="../media/image29.png"/><Relationship Id="rId9" Type="http://schemas.openxmlformats.org/officeDocument/2006/relationships/image" Target="../media/image7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2.svg"/><Relationship Id="rId7" Type="http://schemas.openxmlformats.org/officeDocument/2006/relationships/image" Target="../media/image8.svg"/><Relationship Id="rId12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78.svg"/><Relationship Id="rId5" Type="http://schemas.openxmlformats.org/officeDocument/2006/relationships/image" Target="../media/image42.svg"/><Relationship Id="rId10" Type="http://schemas.openxmlformats.org/officeDocument/2006/relationships/image" Target="../media/image77.png"/><Relationship Id="rId4" Type="http://schemas.openxmlformats.org/officeDocument/2006/relationships/image" Target="../media/image41.png"/><Relationship Id="rId9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5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84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83.png"/><Relationship Id="rId5" Type="http://schemas.openxmlformats.org/officeDocument/2006/relationships/image" Target="../media/image79.png"/><Relationship Id="rId15" Type="http://schemas.openxmlformats.org/officeDocument/2006/relationships/image" Target="../media/image85.png"/><Relationship Id="rId10" Type="http://schemas.openxmlformats.org/officeDocument/2006/relationships/image" Target="../media/image82.svg"/><Relationship Id="rId4" Type="http://schemas.openxmlformats.org/officeDocument/2006/relationships/image" Target="../media/image30.svg"/><Relationship Id="rId9" Type="http://schemas.openxmlformats.org/officeDocument/2006/relationships/image" Target="../media/image81.png"/><Relationship Id="rId1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8.svg"/><Relationship Id="rId7" Type="http://schemas.openxmlformats.org/officeDocument/2006/relationships/image" Target="../media/image8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2.svg"/><Relationship Id="rId10" Type="http://schemas.openxmlformats.org/officeDocument/2006/relationships/image" Target="../media/image14.png"/><Relationship Id="rId4" Type="http://schemas.openxmlformats.org/officeDocument/2006/relationships/image" Target="../media/image41.png"/><Relationship Id="rId9" Type="http://schemas.openxmlformats.org/officeDocument/2006/relationships/image" Target="../media/image9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1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4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46.svg"/><Relationship Id="rId3" Type="http://schemas.openxmlformats.org/officeDocument/2006/relationships/image" Target="../media/image32.svg"/><Relationship Id="rId7" Type="http://schemas.openxmlformats.org/officeDocument/2006/relationships/image" Target="../media/image8.svg"/><Relationship Id="rId12" Type="http://schemas.openxmlformats.org/officeDocument/2006/relationships/image" Target="../media/image45.png"/><Relationship Id="rId2" Type="http://schemas.openxmlformats.org/officeDocument/2006/relationships/image" Target="../media/image31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44.svg"/><Relationship Id="rId5" Type="http://schemas.openxmlformats.org/officeDocument/2006/relationships/image" Target="../media/image42.svg"/><Relationship Id="rId15" Type="http://schemas.openxmlformats.org/officeDocument/2006/relationships/image" Target="../media/image48.svg"/><Relationship Id="rId10" Type="http://schemas.openxmlformats.org/officeDocument/2006/relationships/image" Target="../media/image43.png"/><Relationship Id="rId4" Type="http://schemas.openxmlformats.org/officeDocument/2006/relationships/image" Target="../media/image41.png"/><Relationship Id="rId9" Type="http://schemas.openxmlformats.org/officeDocument/2006/relationships/image" Target="../media/image30.svg"/><Relationship Id="rId1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2.svg"/><Relationship Id="rId7" Type="http://schemas.openxmlformats.org/officeDocument/2006/relationships/image" Target="../media/image50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14.png"/><Relationship Id="rId5" Type="http://schemas.openxmlformats.org/officeDocument/2006/relationships/image" Target="../media/image30.svg"/><Relationship Id="rId10" Type="http://schemas.openxmlformats.org/officeDocument/2006/relationships/image" Target="../media/image53.png"/><Relationship Id="rId4" Type="http://schemas.openxmlformats.org/officeDocument/2006/relationships/image" Target="../media/image29.png"/><Relationship Id="rId9" Type="http://schemas.openxmlformats.org/officeDocument/2006/relationships/image" Target="../media/image5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30.svg"/><Relationship Id="rId7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14.png"/><Relationship Id="rId5" Type="http://schemas.openxmlformats.org/officeDocument/2006/relationships/image" Target="../media/image8.svg"/><Relationship Id="rId10" Type="http://schemas.openxmlformats.org/officeDocument/2006/relationships/image" Target="../media/image56.svg"/><Relationship Id="rId4" Type="http://schemas.openxmlformats.org/officeDocument/2006/relationships/image" Target="../media/image7.png"/><Relationship Id="rId9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svg"/><Relationship Id="rId3" Type="http://schemas.openxmlformats.org/officeDocument/2006/relationships/image" Target="../media/image42.svg"/><Relationship Id="rId7" Type="http://schemas.openxmlformats.org/officeDocument/2006/relationships/image" Target="../media/image58.svg"/><Relationship Id="rId12" Type="http://schemas.openxmlformats.org/officeDocument/2006/relationships/image" Target="../media/image6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svg"/><Relationship Id="rId5" Type="http://schemas.openxmlformats.org/officeDocument/2006/relationships/image" Target="../media/image30.svg"/><Relationship Id="rId10" Type="http://schemas.openxmlformats.org/officeDocument/2006/relationships/image" Target="../media/image61.png"/><Relationship Id="rId4" Type="http://schemas.openxmlformats.org/officeDocument/2006/relationships/image" Target="../media/image29.png"/><Relationship Id="rId9" Type="http://schemas.openxmlformats.org/officeDocument/2006/relationships/image" Target="../media/image60.sv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5424605" y="6961484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548634" y="7049031"/>
            <a:ext cx="3204646" cy="3192993"/>
          </a:xfrm>
          <a:custGeom>
            <a:avLst/>
            <a:gdLst/>
            <a:ahLst/>
            <a:cxnLst/>
            <a:rect l="l" t="t" r="r" b="b"/>
            <a:pathLst>
              <a:path w="3204646" h="3192993">
                <a:moveTo>
                  <a:pt x="0" y="0"/>
                </a:moveTo>
                <a:lnTo>
                  <a:pt x="3204646" y="0"/>
                </a:lnTo>
                <a:lnTo>
                  <a:pt x="3204646" y="3192992"/>
                </a:lnTo>
                <a:lnTo>
                  <a:pt x="0" y="31929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8" name="Group 8"/>
          <p:cNvGrpSpPr/>
          <p:nvPr/>
        </p:nvGrpSpPr>
        <p:grpSpPr>
          <a:xfrm>
            <a:off x="3105598" y="2357357"/>
            <a:ext cx="11532157" cy="3200788"/>
            <a:chOff x="0" y="0"/>
            <a:chExt cx="12749821" cy="35387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B5CEEC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TextBox 10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014C8E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75388" y="784778"/>
            <a:ext cx="12063858" cy="99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SIBLINGS</a:t>
            </a:r>
          </a:p>
        </p:txBody>
      </p:sp>
      <p:sp>
        <p:nvSpPr>
          <p:cNvPr id="3" name="Freeform 3"/>
          <p:cNvSpPr/>
          <p:nvPr/>
        </p:nvSpPr>
        <p:spPr>
          <a:xfrm rot="5400000">
            <a:off x="11382563" y="3936098"/>
            <a:ext cx="11753475" cy="2414805"/>
          </a:xfrm>
          <a:custGeom>
            <a:avLst/>
            <a:gdLst/>
            <a:ahLst/>
            <a:cxnLst/>
            <a:rect l="l" t="t" r="r" b="b"/>
            <a:pathLst>
              <a:path w="11753475" h="2414805">
                <a:moveTo>
                  <a:pt x="0" y="0"/>
                </a:moveTo>
                <a:lnTo>
                  <a:pt x="11753474" y="0"/>
                </a:lnTo>
                <a:lnTo>
                  <a:pt x="11753474" y="2414804"/>
                </a:lnTo>
                <a:lnTo>
                  <a:pt x="0" y="2414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2197120" y="1781728"/>
            <a:ext cx="14791568" cy="8098384"/>
          </a:xfrm>
          <a:custGeom>
            <a:avLst/>
            <a:gdLst/>
            <a:ahLst/>
            <a:cxnLst/>
            <a:rect l="l" t="t" r="r" b="b"/>
            <a:pathLst>
              <a:path w="14791568" h="8098384">
                <a:moveTo>
                  <a:pt x="0" y="0"/>
                </a:moveTo>
                <a:lnTo>
                  <a:pt x="14791569" y="0"/>
                </a:lnTo>
                <a:lnTo>
                  <a:pt x="14791569" y="8098383"/>
                </a:lnTo>
                <a:lnTo>
                  <a:pt x="0" y="8098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331170" y="6208083"/>
            <a:ext cx="4266649" cy="4078917"/>
          </a:xfrm>
          <a:custGeom>
            <a:avLst/>
            <a:gdLst/>
            <a:ahLst/>
            <a:cxnLst/>
            <a:rect l="l" t="t" r="r" b="b"/>
            <a:pathLst>
              <a:path w="4266649" h="4078917">
                <a:moveTo>
                  <a:pt x="0" y="0"/>
                </a:moveTo>
                <a:lnTo>
                  <a:pt x="4266649" y="0"/>
                </a:lnTo>
                <a:lnTo>
                  <a:pt x="4266649" y="4078917"/>
                </a:lnTo>
                <a:lnTo>
                  <a:pt x="0" y="40789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103445" y="336311"/>
            <a:ext cx="3022520" cy="4807189"/>
          </a:xfrm>
          <a:custGeom>
            <a:avLst/>
            <a:gdLst/>
            <a:ahLst/>
            <a:cxnLst/>
            <a:rect l="l" t="t" r="r" b="b"/>
            <a:pathLst>
              <a:path w="3022520" h="4807189">
                <a:moveTo>
                  <a:pt x="0" y="0"/>
                </a:moveTo>
                <a:lnTo>
                  <a:pt x="3022521" y="0"/>
                </a:lnTo>
                <a:lnTo>
                  <a:pt x="3022521" y="4807189"/>
                </a:lnTo>
                <a:lnTo>
                  <a:pt x="0" y="48071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2975388" y="2679737"/>
            <a:ext cx="12337223" cy="634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87356" lvl="1" indent="-593678" algn="ctr">
              <a:lnSpc>
                <a:spcPts val="5499"/>
              </a:lnSpc>
              <a:buFont typeface="Arial"/>
              <a:buChar char="•"/>
            </a:pPr>
            <a:r>
              <a:rPr lang="en-US" sz="5499" b="1" spc="27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Biological siblings </a:t>
            </a:r>
            <a:r>
              <a:rPr lang="en-US" sz="5499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are related by birth. They share a common birth parent. </a:t>
            </a:r>
          </a:p>
          <a:p>
            <a:pPr marL="1187356" lvl="1" indent="-593678" algn="ctr">
              <a:lnSpc>
                <a:spcPts val="5499"/>
              </a:lnSpc>
              <a:buFont typeface="Arial"/>
              <a:buChar char="•"/>
            </a:pPr>
            <a:r>
              <a:rPr lang="en-US" sz="5499" b="1" spc="27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Step-siblings</a:t>
            </a:r>
            <a:r>
              <a:rPr lang="en-US" sz="5499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can be found in blended families. These siblings have no biological parents in common. This can look like a step-mom or step-dad who has kids with someone else who isn’t your birth parent. </a:t>
            </a:r>
          </a:p>
        </p:txBody>
      </p:sp>
      <p:sp>
        <p:nvSpPr>
          <p:cNvPr id="8" name="Freeform 8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45960" y="853729"/>
            <a:ext cx="12063858" cy="927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5"/>
              </a:lnSpc>
            </a:pPr>
            <a:r>
              <a:rPr lang="en-US" sz="6535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SIBLINGS</a:t>
            </a:r>
          </a:p>
        </p:txBody>
      </p:sp>
      <p:sp>
        <p:nvSpPr>
          <p:cNvPr id="3" name="Freeform 3"/>
          <p:cNvSpPr/>
          <p:nvPr/>
        </p:nvSpPr>
        <p:spPr>
          <a:xfrm rot="5400000">
            <a:off x="-5246089" y="3355184"/>
            <a:ext cx="11753475" cy="2414805"/>
          </a:xfrm>
          <a:custGeom>
            <a:avLst/>
            <a:gdLst/>
            <a:ahLst/>
            <a:cxnLst/>
            <a:rect l="l" t="t" r="r" b="b"/>
            <a:pathLst>
              <a:path w="11753475" h="2414805">
                <a:moveTo>
                  <a:pt x="0" y="0"/>
                </a:moveTo>
                <a:lnTo>
                  <a:pt x="11753474" y="0"/>
                </a:lnTo>
                <a:lnTo>
                  <a:pt x="11753474" y="2414805"/>
                </a:lnTo>
                <a:lnTo>
                  <a:pt x="0" y="24148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2197120" y="1781728"/>
            <a:ext cx="14791568" cy="8098384"/>
          </a:xfrm>
          <a:custGeom>
            <a:avLst/>
            <a:gdLst/>
            <a:ahLst/>
            <a:cxnLst/>
            <a:rect l="l" t="t" r="r" b="b"/>
            <a:pathLst>
              <a:path w="14791568" h="8098384">
                <a:moveTo>
                  <a:pt x="0" y="0"/>
                </a:moveTo>
                <a:lnTo>
                  <a:pt x="14791569" y="0"/>
                </a:lnTo>
                <a:lnTo>
                  <a:pt x="14791569" y="8098383"/>
                </a:lnTo>
                <a:lnTo>
                  <a:pt x="0" y="8098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67618" y="6276404"/>
            <a:ext cx="4920977" cy="4010596"/>
          </a:xfrm>
          <a:custGeom>
            <a:avLst/>
            <a:gdLst/>
            <a:ahLst/>
            <a:cxnLst/>
            <a:rect l="l" t="t" r="r" b="b"/>
            <a:pathLst>
              <a:path w="4920977" h="4010596">
                <a:moveTo>
                  <a:pt x="0" y="0"/>
                </a:moveTo>
                <a:lnTo>
                  <a:pt x="4920977" y="0"/>
                </a:lnTo>
                <a:lnTo>
                  <a:pt x="4920977" y="4010596"/>
                </a:lnTo>
                <a:lnTo>
                  <a:pt x="0" y="40105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1085188">
            <a:off x="13373445" y="341551"/>
            <a:ext cx="3872745" cy="2880354"/>
          </a:xfrm>
          <a:custGeom>
            <a:avLst/>
            <a:gdLst/>
            <a:ahLst/>
            <a:cxnLst/>
            <a:rect l="l" t="t" r="r" b="b"/>
            <a:pathLst>
              <a:path w="3872745" h="2880354">
                <a:moveTo>
                  <a:pt x="0" y="0"/>
                </a:moveTo>
                <a:lnTo>
                  <a:pt x="3872745" y="0"/>
                </a:lnTo>
                <a:lnTo>
                  <a:pt x="3872745" y="2880353"/>
                </a:lnTo>
                <a:lnTo>
                  <a:pt x="0" y="28803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630648" y="381630"/>
            <a:ext cx="3303547" cy="4761870"/>
          </a:xfrm>
          <a:custGeom>
            <a:avLst/>
            <a:gdLst/>
            <a:ahLst/>
            <a:cxnLst/>
            <a:rect l="l" t="t" r="r" b="b"/>
            <a:pathLst>
              <a:path w="3303547" h="4761870">
                <a:moveTo>
                  <a:pt x="0" y="0"/>
                </a:moveTo>
                <a:lnTo>
                  <a:pt x="3303547" y="0"/>
                </a:lnTo>
                <a:lnTo>
                  <a:pt x="3303547" y="4761870"/>
                </a:lnTo>
                <a:lnTo>
                  <a:pt x="0" y="476187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2805955" y="2926721"/>
            <a:ext cx="12337223" cy="44907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99"/>
              </a:lnSpc>
            </a:pPr>
            <a:endParaRPr/>
          </a:p>
          <a:p>
            <a:pPr marL="1252124" lvl="1" indent="-626062" algn="ctr">
              <a:lnSpc>
                <a:spcPts val="5799"/>
              </a:lnSpc>
              <a:buFont typeface="Arial"/>
              <a:buChar char="•"/>
            </a:pPr>
            <a:r>
              <a:rPr lang="en-US" sz="5799" b="1" spc="28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Half-siblings</a:t>
            </a:r>
            <a:r>
              <a:rPr lang="en-US" sz="5799" spc="28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share one birth parent.</a:t>
            </a:r>
          </a:p>
          <a:p>
            <a:pPr algn="ctr">
              <a:lnSpc>
                <a:spcPts val="5799"/>
              </a:lnSpc>
            </a:pPr>
            <a:endParaRPr lang="en-US" sz="5799" spc="28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1252124" lvl="1" indent="-626062" algn="ctr">
              <a:lnSpc>
                <a:spcPts val="5799"/>
              </a:lnSpc>
              <a:buFont typeface="Arial"/>
              <a:buChar char="•"/>
            </a:pPr>
            <a:r>
              <a:rPr lang="en-US" sz="5799" b="1" spc="28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Foster siblings</a:t>
            </a:r>
            <a:r>
              <a:rPr lang="en-US" sz="5799" spc="28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are siblings who have different biological parents but who are being raised in the same family.</a:t>
            </a:r>
          </a:p>
        </p:txBody>
      </p:sp>
      <p:sp>
        <p:nvSpPr>
          <p:cNvPr id="9" name="Freeform 9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2981364" y="1877673"/>
            <a:ext cx="13480597" cy="7380627"/>
          </a:xfrm>
          <a:custGeom>
            <a:avLst/>
            <a:gdLst/>
            <a:ahLst/>
            <a:cxnLst/>
            <a:rect l="l" t="t" r="r" b="b"/>
            <a:pathLst>
              <a:path w="13480597" h="7380627">
                <a:moveTo>
                  <a:pt x="0" y="0"/>
                </a:moveTo>
                <a:lnTo>
                  <a:pt x="13480598" y="0"/>
                </a:lnTo>
                <a:lnTo>
                  <a:pt x="13480598" y="7380627"/>
                </a:lnTo>
                <a:lnTo>
                  <a:pt x="0" y="73806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6034666" y="-1021594"/>
            <a:ext cx="2909848" cy="2899267"/>
          </a:xfrm>
          <a:custGeom>
            <a:avLst/>
            <a:gdLst/>
            <a:ahLst/>
            <a:cxnLst/>
            <a:rect l="l" t="t" r="r" b="b"/>
            <a:pathLst>
              <a:path w="2909848" h="2899267">
                <a:moveTo>
                  <a:pt x="0" y="0"/>
                </a:moveTo>
                <a:lnTo>
                  <a:pt x="2909848" y="0"/>
                </a:lnTo>
                <a:lnTo>
                  <a:pt x="2909848" y="2899267"/>
                </a:lnTo>
                <a:lnTo>
                  <a:pt x="0" y="28992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3274170" y="3573742"/>
            <a:ext cx="12406030" cy="6193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77122" lvl="1" indent="-438561" algn="ctr">
              <a:lnSpc>
                <a:spcPts val="4062"/>
              </a:lnSpc>
              <a:buFont typeface="Arial"/>
              <a:buChar char="•"/>
            </a:pPr>
            <a:r>
              <a:rPr lang="en-US" sz="4062" spc="2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is your favourite TV show about families and why?</a:t>
            </a:r>
          </a:p>
          <a:p>
            <a:pPr marL="877122" lvl="1" indent="-438561" algn="ctr">
              <a:lnSpc>
                <a:spcPts val="4062"/>
              </a:lnSpc>
              <a:buFont typeface="Arial"/>
              <a:buChar char="•"/>
            </a:pPr>
            <a:r>
              <a:rPr lang="en-US" sz="4062" spc="2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Who is your favourite family member on this show?</a:t>
            </a:r>
          </a:p>
          <a:p>
            <a:pPr marL="877122" lvl="1" indent="-438561" algn="ctr">
              <a:lnSpc>
                <a:spcPts val="4062"/>
              </a:lnSpc>
              <a:buFont typeface="Arial"/>
              <a:buChar char="•"/>
            </a:pPr>
            <a:r>
              <a:rPr lang="en-US" sz="4062" spc="2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type of activities does this family do together?</a:t>
            </a:r>
          </a:p>
          <a:p>
            <a:pPr marL="877122" lvl="1" indent="-438561" algn="ctr">
              <a:lnSpc>
                <a:spcPts val="4062"/>
              </a:lnSpc>
              <a:buFont typeface="Arial"/>
              <a:buChar char="•"/>
            </a:pPr>
            <a:r>
              <a:rPr lang="en-US" sz="4062" spc="2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does this family show love to each other?</a:t>
            </a:r>
          </a:p>
          <a:p>
            <a:pPr marL="877122" lvl="1" indent="-438561" algn="ctr">
              <a:lnSpc>
                <a:spcPts val="4062"/>
              </a:lnSpc>
              <a:buFont typeface="Arial"/>
              <a:buChar char="•"/>
            </a:pPr>
            <a:r>
              <a:rPr lang="en-US" sz="4062" spc="2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people in this family make up after they fight?</a:t>
            </a:r>
          </a:p>
          <a:p>
            <a:pPr algn="ctr">
              <a:lnSpc>
                <a:spcPts val="4062"/>
              </a:lnSpc>
            </a:pPr>
            <a:endParaRPr lang="en-US" sz="4062" spc="20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062"/>
              </a:lnSpc>
            </a:pPr>
            <a:endParaRPr lang="en-US" sz="4062" spc="20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062"/>
              </a:lnSpc>
            </a:pPr>
            <a:endParaRPr lang="en-US" sz="4062" spc="20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062"/>
              </a:lnSpc>
            </a:pPr>
            <a:endParaRPr lang="en-US" sz="4062" spc="20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062"/>
              </a:lnSpc>
            </a:pPr>
            <a:endParaRPr lang="en-US" sz="4062" spc="20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062"/>
              </a:lnSpc>
            </a:pPr>
            <a:r>
              <a:rPr lang="en-US" sz="4062" spc="2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>
            <a:off x="-367997" y="2156400"/>
            <a:ext cx="3899532" cy="4495138"/>
          </a:xfrm>
          <a:custGeom>
            <a:avLst/>
            <a:gdLst/>
            <a:ahLst/>
            <a:cxnLst/>
            <a:rect l="l" t="t" r="r" b="b"/>
            <a:pathLst>
              <a:path w="3899532" h="4495138">
                <a:moveTo>
                  <a:pt x="0" y="0"/>
                </a:moveTo>
                <a:lnTo>
                  <a:pt x="3899532" y="0"/>
                </a:lnTo>
                <a:lnTo>
                  <a:pt x="3899532" y="4495138"/>
                </a:lnTo>
                <a:lnTo>
                  <a:pt x="0" y="44951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7033846" y="7053367"/>
            <a:ext cx="4220308" cy="4114800"/>
          </a:xfrm>
          <a:custGeom>
            <a:avLst/>
            <a:gdLst/>
            <a:ahLst/>
            <a:cxnLst/>
            <a:rect l="l" t="t" r="r" b="b"/>
            <a:pathLst>
              <a:path w="4220308" h="4114800">
                <a:moveTo>
                  <a:pt x="0" y="0"/>
                </a:moveTo>
                <a:lnTo>
                  <a:pt x="4220308" y="0"/>
                </a:lnTo>
                <a:lnTo>
                  <a:pt x="42203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3445256" y="783532"/>
            <a:ext cx="12063858" cy="84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</a:pPr>
            <a:r>
              <a:rPr lang="en-US" sz="5999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215944">
            <a:off x="-995782" y="-3003652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1235572">
            <a:off x="14069908" y="37838"/>
            <a:ext cx="7765848" cy="1595529"/>
          </a:xfrm>
          <a:custGeom>
            <a:avLst/>
            <a:gdLst/>
            <a:ahLst/>
            <a:cxnLst/>
            <a:rect l="l" t="t" r="r" b="b"/>
            <a:pathLst>
              <a:path w="7765848" h="1595529">
                <a:moveTo>
                  <a:pt x="0" y="0"/>
                </a:moveTo>
                <a:lnTo>
                  <a:pt x="7765848" y="0"/>
                </a:lnTo>
                <a:lnTo>
                  <a:pt x="7765848" y="1595528"/>
                </a:lnTo>
                <a:lnTo>
                  <a:pt x="0" y="15955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5134551" y="-1483676"/>
            <a:ext cx="3019560" cy="3008580"/>
          </a:xfrm>
          <a:custGeom>
            <a:avLst/>
            <a:gdLst/>
            <a:ahLst/>
            <a:cxnLst/>
            <a:rect l="l" t="t" r="r" b="b"/>
            <a:pathLst>
              <a:path w="3019560" h="3008580">
                <a:moveTo>
                  <a:pt x="0" y="0"/>
                </a:moveTo>
                <a:lnTo>
                  <a:pt x="3019560" y="0"/>
                </a:lnTo>
                <a:lnTo>
                  <a:pt x="3019560" y="3008580"/>
                </a:lnTo>
                <a:lnTo>
                  <a:pt x="0" y="30085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2623611" y="1985887"/>
            <a:ext cx="13665223" cy="7481709"/>
          </a:xfrm>
          <a:custGeom>
            <a:avLst/>
            <a:gdLst/>
            <a:ahLst/>
            <a:cxnLst/>
            <a:rect l="l" t="t" r="r" b="b"/>
            <a:pathLst>
              <a:path w="13665223" h="7481709">
                <a:moveTo>
                  <a:pt x="0" y="0"/>
                </a:moveTo>
                <a:lnTo>
                  <a:pt x="13665222" y="0"/>
                </a:lnTo>
                <a:lnTo>
                  <a:pt x="13665222" y="7481710"/>
                </a:lnTo>
                <a:lnTo>
                  <a:pt x="0" y="74817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282238" y="3375210"/>
            <a:ext cx="12347968" cy="9005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23"/>
              </a:lnSpc>
            </a:pPr>
            <a:r>
              <a:rPr lang="en-US" sz="5423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families you see on TV shows don’t always look like or act like real-life families.</a:t>
            </a:r>
          </a:p>
          <a:p>
            <a:pPr algn="ctr">
              <a:lnSpc>
                <a:spcPts val="5423"/>
              </a:lnSpc>
            </a:pPr>
            <a:endParaRPr lang="en-US" sz="5423" spc="2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423"/>
              </a:lnSpc>
            </a:pPr>
            <a:r>
              <a:rPr lang="en-US" sz="5423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It’s important to remember that TV shows are to be watched for fun and to make you laugh. Some of the stories you see in these shows are not real.</a:t>
            </a:r>
          </a:p>
          <a:p>
            <a:pPr algn="ctr">
              <a:lnSpc>
                <a:spcPts val="5423"/>
              </a:lnSpc>
            </a:pPr>
            <a:endParaRPr lang="en-US" sz="5423" spc="2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423"/>
              </a:lnSpc>
            </a:pPr>
            <a:endParaRPr lang="en-US" sz="5423" spc="2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423"/>
              </a:lnSpc>
            </a:pPr>
            <a:endParaRPr lang="en-US" sz="5423" spc="2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423"/>
              </a:lnSpc>
            </a:pPr>
            <a:endParaRPr lang="en-US" sz="5423" spc="2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423"/>
              </a:lnSpc>
            </a:pPr>
            <a:endParaRPr lang="en-US" sz="5423" spc="2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423"/>
              </a:lnSpc>
            </a:pPr>
            <a:r>
              <a:rPr lang="en-US" sz="5423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</p:txBody>
      </p:sp>
      <p:sp>
        <p:nvSpPr>
          <p:cNvPr id="7" name="Freeform 7"/>
          <p:cNvSpPr/>
          <p:nvPr/>
        </p:nvSpPr>
        <p:spPr>
          <a:xfrm>
            <a:off x="-712728" y="8430478"/>
            <a:ext cx="2909848" cy="2899267"/>
          </a:xfrm>
          <a:custGeom>
            <a:avLst/>
            <a:gdLst/>
            <a:ahLst/>
            <a:cxnLst/>
            <a:rect l="l" t="t" r="r" b="b"/>
            <a:pathLst>
              <a:path w="2909848" h="2899267">
                <a:moveTo>
                  <a:pt x="0" y="0"/>
                </a:moveTo>
                <a:lnTo>
                  <a:pt x="2909848" y="0"/>
                </a:lnTo>
                <a:lnTo>
                  <a:pt x="2909848" y="2899267"/>
                </a:lnTo>
                <a:lnTo>
                  <a:pt x="0" y="28992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625197">
            <a:off x="254478" y="1779382"/>
            <a:ext cx="3096405" cy="3096405"/>
          </a:xfrm>
          <a:custGeom>
            <a:avLst/>
            <a:gdLst/>
            <a:ahLst/>
            <a:cxnLst/>
            <a:rect l="l" t="t" r="r" b="b"/>
            <a:pathLst>
              <a:path w="3096405" h="3096405">
                <a:moveTo>
                  <a:pt x="0" y="0"/>
                </a:moveTo>
                <a:lnTo>
                  <a:pt x="3096406" y="0"/>
                </a:lnTo>
                <a:lnTo>
                  <a:pt x="3096406" y="3096405"/>
                </a:lnTo>
                <a:lnTo>
                  <a:pt x="0" y="309640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3070693" y="1066800"/>
            <a:ext cx="12063858" cy="71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COMPARING REAL FAMILIES TO TV FAMILIES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2415" y="1792395"/>
            <a:ext cx="12923169" cy="7075435"/>
          </a:xfrm>
          <a:custGeom>
            <a:avLst/>
            <a:gdLst/>
            <a:ahLst/>
            <a:cxnLst/>
            <a:rect l="l" t="t" r="r" b="b"/>
            <a:pathLst>
              <a:path w="12923169" h="7075435">
                <a:moveTo>
                  <a:pt x="0" y="0"/>
                </a:moveTo>
                <a:lnTo>
                  <a:pt x="12923170" y="0"/>
                </a:lnTo>
                <a:lnTo>
                  <a:pt x="12923170" y="7075435"/>
                </a:lnTo>
                <a:lnTo>
                  <a:pt x="0" y="7075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1952469" y="32565"/>
            <a:ext cx="8779059" cy="1803698"/>
          </a:xfrm>
          <a:custGeom>
            <a:avLst/>
            <a:gdLst/>
            <a:ahLst/>
            <a:cxnLst/>
            <a:rect l="l" t="t" r="r" b="b"/>
            <a:pathLst>
              <a:path w="8779059" h="1803698">
                <a:moveTo>
                  <a:pt x="0" y="0"/>
                </a:moveTo>
                <a:lnTo>
                  <a:pt x="8779059" y="0"/>
                </a:lnTo>
                <a:lnTo>
                  <a:pt x="8779059" y="1803697"/>
                </a:lnTo>
                <a:lnTo>
                  <a:pt x="0" y="18036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501768" y="2598582"/>
            <a:ext cx="11395871" cy="6066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6"/>
              </a:lnSpc>
            </a:pPr>
            <a:endParaRPr/>
          </a:p>
          <a:p>
            <a:pPr algn="ctr">
              <a:lnSpc>
                <a:spcPts val="7836"/>
              </a:lnSpc>
            </a:pPr>
            <a:r>
              <a:rPr lang="en-US" sz="7836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DID YOU LEARN ABOUT FAMILIES TODAY?</a:t>
            </a:r>
          </a:p>
          <a:p>
            <a:pPr algn="ctr">
              <a:lnSpc>
                <a:spcPts val="7836"/>
              </a:lnSpc>
            </a:pPr>
            <a:endParaRPr lang="en-US" sz="7836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7836"/>
              </a:lnSpc>
            </a:pPr>
            <a:endParaRPr lang="en-US" sz="7836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7836"/>
              </a:lnSpc>
            </a:pPr>
            <a:endParaRPr lang="en-US" sz="7836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682805" y="-784488"/>
            <a:ext cx="3069850" cy="3058687"/>
          </a:xfrm>
          <a:custGeom>
            <a:avLst/>
            <a:gdLst/>
            <a:ahLst/>
            <a:cxnLst/>
            <a:rect l="l" t="t" r="r" b="b"/>
            <a:pathLst>
              <a:path w="3069850" h="3058687">
                <a:moveTo>
                  <a:pt x="0" y="0"/>
                </a:moveTo>
                <a:lnTo>
                  <a:pt x="3069850" y="0"/>
                </a:lnTo>
                <a:lnTo>
                  <a:pt x="3069850" y="3058688"/>
                </a:lnTo>
                <a:lnTo>
                  <a:pt x="0" y="30586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0126423" y="5593702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40" y="0"/>
                </a:lnTo>
                <a:lnTo>
                  <a:pt x="3578640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70764" y="2459025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662309" y="4306843"/>
            <a:ext cx="13299090" cy="301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56"/>
              </a:lnSpc>
            </a:pPr>
            <a:r>
              <a:rPr lang="en-US" sz="4880" spc="122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5" name="Freeform 5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3417026">
            <a:off x="14081650" y="819332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39834">
            <a:off x="5715974" y="880931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3" y="0"/>
                </a:lnTo>
                <a:lnTo>
                  <a:pt x="6857683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9834">
            <a:off x="6795678" y="1161419"/>
            <a:ext cx="4695118" cy="1413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  <a:spcBef>
                <a:spcPct val="0"/>
              </a:spcBef>
            </a:pPr>
            <a:r>
              <a:rPr lang="en-US" sz="6500" spc="162" dirty="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Elementary 1</a:t>
            </a:r>
          </a:p>
        </p:txBody>
      </p:sp>
      <p:sp>
        <p:nvSpPr>
          <p:cNvPr id="6" name="Freeform 6"/>
          <p:cNvSpPr/>
          <p:nvPr/>
        </p:nvSpPr>
        <p:spPr>
          <a:xfrm>
            <a:off x="5177672" y="3208644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 rot="-3486">
            <a:off x="5602982" y="4031699"/>
            <a:ext cx="7083522" cy="5732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59"/>
              </a:lnSpc>
            </a:pPr>
            <a:r>
              <a:rPr lang="en-US" sz="4899" spc="24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6859"/>
              </a:lnSpc>
            </a:pPr>
            <a:r>
              <a:rPr lang="en-US" sz="4899" spc="24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Relationships in the Family and at School</a:t>
            </a:r>
          </a:p>
          <a:p>
            <a:pPr algn="ctr">
              <a:lnSpc>
                <a:spcPts val="6859"/>
              </a:lnSpc>
            </a:pPr>
            <a:r>
              <a:rPr lang="en-US" sz="4899" b="1" spc="24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Diversity of family compositions</a:t>
            </a:r>
          </a:p>
          <a:p>
            <a:pPr algn="ctr">
              <a:lnSpc>
                <a:spcPts val="11200"/>
              </a:lnSpc>
              <a:spcBef>
                <a:spcPct val="0"/>
              </a:spcBef>
            </a:pPr>
            <a:endParaRPr lang="en-US" sz="4899" b="1" spc="24">
              <a:solidFill>
                <a:srgbClr val="0671CD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248009" y="3270454"/>
            <a:ext cx="12285532" cy="2410244"/>
            <a:chOff x="0" y="0"/>
            <a:chExt cx="13279545" cy="260525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2605256"/>
            </a:xfrm>
            <a:custGeom>
              <a:avLst/>
              <a:gdLst/>
              <a:ahLst/>
              <a:cxnLst/>
              <a:rect l="l" t="t" r="r" b="b"/>
              <a:pathLst>
                <a:path w="13279546" h="2605256">
                  <a:moveTo>
                    <a:pt x="13155085" y="2605255"/>
                  </a:moveTo>
                  <a:lnTo>
                    <a:pt x="124460" y="2605255"/>
                  </a:lnTo>
                  <a:cubicBezTo>
                    <a:pt x="55880" y="2605255"/>
                    <a:pt x="0" y="2549375"/>
                    <a:pt x="0" y="248079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2480795"/>
                  </a:lnTo>
                  <a:cubicBezTo>
                    <a:pt x="13279546" y="2549375"/>
                    <a:pt x="13223666" y="2605256"/>
                    <a:pt x="13155085" y="2605256"/>
                  </a:cubicBezTo>
                  <a:close/>
                </a:path>
              </a:pathLst>
            </a:custGeom>
            <a:solidFill>
              <a:srgbClr val="0671C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890124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513034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941356" flipV="1">
            <a:off x="-213415" y="-2071193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7"/>
                </a:moveTo>
                <a:lnTo>
                  <a:pt x="4544869" y="3221177"/>
                </a:lnTo>
                <a:lnTo>
                  <a:pt x="4544869" y="0"/>
                </a:lnTo>
                <a:lnTo>
                  <a:pt x="0" y="0"/>
                </a:lnTo>
                <a:lnTo>
                  <a:pt x="0" y="3221177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1"/>
          <p:cNvGrpSpPr/>
          <p:nvPr/>
        </p:nvGrpSpPr>
        <p:grpSpPr>
          <a:xfrm>
            <a:off x="5727143" y="3671896"/>
            <a:ext cx="11532157" cy="1488747"/>
            <a:chOff x="0" y="0"/>
            <a:chExt cx="12749821" cy="16459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749821" cy="1645942"/>
            </a:xfrm>
            <a:custGeom>
              <a:avLst/>
              <a:gdLst/>
              <a:ahLst/>
              <a:cxnLst/>
              <a:rect l="l" t="t" r="r" b="b"/>
              <a:pathLst>
                <a:path w="12749821" h="1645942">
                  <a:moveTo>
                    <a:pt x="12625360" y="1645942"/>
                  </a:moveTo>
                  <a:lnTo>
                    <a:pt x="124460" y="1645942"/>
                  </a:lnTo>
                  <a:cubicBezTo>
                    <a:pt x="55880" y="1645942"/>
                    <a:pt x="0" y="1590062"/>
                    <a:pt x="0" y="15214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521482"/>
                  </a:lnTo>
                  <a:cubicBezTo>
                    <a:pt x="12749821" y="1590062"/>
                    <a:pt x="12693941" y="1645942"/>
                    <a:pt x="12625360" y="1645942"/>
                  </a:cubicBezTo>
                  <a:close/>
                </a:path>
              </a:pathLst>
            </a:custGeom>
            <a:solidFill>
              <a:srgbClr val="B5CEEC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248009" y="1443006"/>
            <a:ext cx="1247388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dirty="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</a:t>
            </a:r>
            <a:r>
              <a:rPr lang="en-US" sz="6999" dirty="0" err="1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Programme</a:t>
            </a:r>
            <a:r>
              <a:rPr lang="en-US" sz="6999" dirty="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Goals: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128314" y="4106724"/>
            <a:ext cx="10524922" cy="710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99"/>
              </a:lnSpc>
              <a:spcBef>
                <a:spcPct val="0"/>
              </a:spcBef>
            </a:pPr>
            <a:r>
              <a:rPr lang="en-US" sz="5099" spc="1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Types of Families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493572" y="526945"/>
            <a:ext cx="11300856" cy="860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38"/>
              </a:lnSpc>
            </a:pPr>
            <a:endParaRPr/>
          </a:p>
        </p:txBody>
      </p:sp>
      <p:sp>
        <p:nvSpPr>
          <p:cNvPr id="16" name="Freeform 16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A0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45407" y="1989911"/>
            <a:ext cx="13006129" cy="7120856"/>
          </a:xfrm>
          <a:custGeom>
            <a:avLst/>
            <a:gdLst/>
            <a:ahLst/>
            <a:cxnLst/>
            <a:rect l="l" t="t" r="r" b="b"/>
            <a:pathLst>
              <a:path w="13006129" h="7120856">
                <a:moveTo>
                  <a:pt x="0" y="0"/>
                </a:moveTo>
                <a:lnTo>
                  <a:pt x="13006130" y="0"/>
                </a:lnTo>
                <a:lnTo>
                  <a:pt x="13006130" y="7120856"/>
                </a:lnTo>
                <a:lnTo>
                  <a:pt x="0" y="7120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960708" y="-829908"/>
            <a:ext cx="3327292" cy="3315193"/>
          </a:xfrm>
          <a:custGeom>
            <a:avLst/>
            <a:gdLst/>
            <a:ahLst/>
            <a:cxnLst/>
            <a:rect l="l" t="t" r="r" b="b"/>
            <a:pathLst>
              <a:path w="3327292" h="3315193">
                <a:moveTo>
                  <a:pt x="0" y="0"/>
                </a:moveTo>
                <a:lnTo>
                  <a:pt x="3327292" y="0"/>
                </a:lnTo>
                <a:lnTo>
                  <a:pt x="3327292" y="3315193"/>
                </a:lnTo>
                <a:lnTo>
                  <a:pt x="0" y="331519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0" y="7360567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4" y="0"/>
                </a:lnTo>
                <a:lnTo>
                  <a:pt x="2937114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4030773" y="3278926"/>
            <a:ext cx="10635398" cy="672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33"/>
              </a:lnSpc>
            </a:pPr>
            <a:r>
              <a:rPr lang="en-US" sz="7433" spc="3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7433"/>
              </a:lnSpc>
            </a:pPr>
            <a:r>
              <a:rPr lang="en-US" sz="7433" spc="3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7433"/>
              </a:lnSpc>
            </a:pPr>
            <a:r>
              <a:rPr lang="en-US" sz="7433" spc="3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7433"/>
              </a:lnSpc>
            </a:pPr>
            <a:endParaRPr lang="en-US" sz="7433" spc="3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7433"/>
              </a:lnSpc>
            </a:pPr>
            <a:endParaRPr lang="en-US" sz="7433" spc="37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826301" y="886076"/>
            <a:ext cx="10129006" cy="2028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7500" spc="-187">
                <a:solidFill>
                  <a:srgbClr val="F6F7F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the Class</a:t>
            </a:r>
          </a:p>
          <a:p>
            <a:pPr algn="ctr">
              <a:lnSpc>
                <a:spcPts val="7500"/>
              </a:lnSpc>
            </a:pPr>
            <a:endParaRPr lang="en-US" sz="7500" spc="-187">
              <a:solidFill>
                <a:srgbClr val="F6F7F9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705151" y="6045713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50" y="0"/>
                </a:lnTo>
                <a:lnTo>
                  <a:pt x="3121150" y="4529372"/>
                </a:lnTo>
                <a:lnTo>
                  <a:pt x="0" y="45293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4011107" y="9296400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548736" y="-19517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177558" y="2650180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3"/>
                </a:lnTo>
                <a:lnTo>
                  <a:pt x="0" y="56311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 rot="-3486">
            <a:off x="5772152" y="3845582"/>
            <a:ext cx="6742185" cy="322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  <a:spcBef>
                <a:spcPct val="0"/>
              </a:spcBef>
            </a:pPr>
            <a:r>
              <a:rPr lang="en-US" sz="9000" spc="225">
                <a:solidFill>
                  <a:srgbClr val="3E8AEA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Types of Families</a:t>
            </a:r>
          </a:p>
        </p:txBody>
      </p:sp>
      <p:sp>
        <p:nvSpPr>
          <p:cNvPr id="7" name="Freeform 7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245960" y="720443"/>
            <a:ext cx="12063858" cy="927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5"/>
              </a:lnSpc>
            </a:pPr>
            <a:r>
              <a:rPr lang="en-US" sz="6535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TYPES OF FAMILY MODELS</a:t>
            </a:r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2197120" y="1781728"/>
            <a:ext cx="14791568" cy="8098384"/>
          </a:xfrm>
          <a:custGeom>
            <a:avLst/>
            <a:gdLst/>
            <a:ahLst/>
            <a:cxnLst/>
            <a:rect l="l" t="t" r="r" b="b"/>
            <a:pathLst>
              <a:path w="14791568" h="8098384">
                <a:moveTo>
                  <a:pt x="0" y="0"/>
                </a:moveTo>
                <a:lnTo>
                  <a:pt x="14791569" y="0"/>
                </a:lnTo>
                <a:lnTo>
                  <a:pt x="14791569" y="8098383"/>
                </a:lnTo>
                <a:lnTo>
                  <a:pt x="0" y="809838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2972595" y="2962526"/>
            <a:ext cx="12337223" cy="4959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87356" lvl="1" indent="-593678" algn="ctr">
              <a:lnSpc>
                <a:spcPts val="5499"/>
              </a:lnSpc>
              <a:buFont typeface="Arial"/>
              <a:buChar char="•"/>
            </a:pPr>
            <a:r>
              <a:rPr lang="en-US" sz="5499" b="1" spc="27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Nuclear family: </a:t>
            </a:r>
            <a:r>
              <a:rPr lang="en-US" sz="5499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 mom and a dad and their child or children.</a:t>
            </a:r>
          </a:p>
          <a:p>
            <a:pPr marL="1187356" lvl="1" indent="-593678" algn="ctr">
              <a:lnSpc>
                <a:spcPts val="5499"/>
              </a:lnSpc>
              <a:buFont typeface="Arial"/>
              <a:buChar char="•"/>
            </a:pPr>
            <a:r>
              <a:rPr lang="en-US" sz="5499" b="1" spc="27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Single-parent:</a:t>
            </a:r>
            <a:r>
              <a:rPr lang="en-US" sz="5499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1 parent raising a child or children. This can be a mom, dad, aunt, grandmother, or guardian. </a:t>
            </a:r>
          </a:p>
          <a:p>
            <a:pPr marL="1187356" lvl="1" indent="-593678" algn="ctr">
              <a:lnSpc>
                <a:spcPts val="5499"/>
              </a:lnSpc>
              <a:buFont typeface="Arial"/>
              <a:buChar char="•"/>
            </a:pPr>
            <a:r>
              <a:rPr lang="en-US" sz="5499" b="1" spc="27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Same-sex parents:</a:t>
            </a:r>
            <a:r>
              <a:rPr lang="en-US" sz="5499" spc="27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2 moms or 2 dads and their child or children.</a:t>
            </a:r>
          </a:p>
        </p:txBody>
      </p:sp>
      <p:sp>
        <p:nvSpPr>
          <p:cNvPr id="8" name="Freeform 8"/>
          <p:cNvSpPr/>
          <p:nvPr/>
        </p:nvSpPr>
        <p:spPr>
          <a:xfrm>
            <a:off x="-712728" y="8430478"/>
            <a:ext cx="2909848" cy="2899267"/>
          </a:xfrm>
          <a:custGeom>
            <a:avLst/>
            <a:gdLst/>
            <a:ahLst/>
            <a:cxnLst/>
            <a:rect l="l" t="t" r="r" b="b"/>
            <a:pathLst>
              <a:path w="2909848" h="2899267">
                <a:moveTo>
                  <a:pt x="0" y="0"/>
                </a:moveTo>
                <a:lnTo>
                  <a:pt x="2909848" y="0"/>
                </a:lnTo>
                <a:lnTo>
                  <a:pt x="2909848" y="2899267"/>
                </a:lnTo>
                <a:lnTo>
                  <a:pt x="0" y="28992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5309818" y="3404608"/>
            <a:ext cx="3001262" cy="3056841"/>
          </a:xfrm>
          <a:custGeom>
            <a:avLst/>
            <a:gdLst/>
            <a:ahLst/>
            <a:cxnLst/>
            <a:rect l="l" t="t" r="r" b="b"/>
            <a:pathLst>
              <a:path w="3001262" h="3056841">
                <a:moveTo>
                  <a:pt x="0" y="0"/>
                </a:moveTo>
                <a:lnTo>
                  <a:pt x="3001261" y="0"/>
                </a:lnTo>
                <a:lnTo>
                  <a:pt x="3001261" y="3056841"/>
                </a:lnTo>
                <a:lnTo>
                  <a:pt x="0" y="30568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293498" y="2399904"/>
            <a:ext cx="3250887" cy="3431016"/>
          </a:xfrm>
          <a:custGeom>
            <a:avLst/>
            <a:gdLst/>
            <a:ahLst/>
            <a:cxnLst/>
            <a:rect l="l" t="t" r="r" b="b"/>
            <a:pathLst>
              <a:path w="3250887" h="3431016">
                <a:moveTo>
                  <a:pt x="0" y="0"/>
                </a:moveTo>
                <a:lnTo>
                  <a:pt x="3250887" y="0"/>
                </a:lnTo>
                <a:lnTo>
                  <a:pt x="3250887" y="3431015"/>
                </a:lnTo>
                <a:lnTo>
                  <a:pt x="0" y="343101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2526650" y="7503428"/>
            <a:ext cx="3341558" cy="2376683"/>
          </a:xfrm>
          <a:custGeom>
            <a:avLst/>
            <a:gdLst/>
            <a:ahLst/>
            <a:cxnLst/>
            <a:rect l="l" t="t" r="r" b="b"/>
            <a:pathLst>
              <a:path w="3341558" h="2376683">
                <a:moveTo>
                  <a:pt x="0" y="0"/>
                </a:moveTo>
                <a:lnTo>
                  <a:pt x="3341558" y="0"/>
                </a:lnTo>
                <a:lnTo>
                  <a:pt x="3341558" y="2376683"/>
                </a:lnTo>
                <a:lnTo>
                  <a:pt x="0" y="237668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12071" y="451809"/>
            <a:ext cx="12063858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000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TYPES OF FAMILY MODELS</a:t>
            </a:r>
          </a:p>
        </p:txBody>
      </p:sp>
      <p:sp>
        <p:nvSpPr>
          <p:cNvPr id="3" name="Freeform 3"/>
          <p:cNvSpPr/>
          <p:nvPr/>
        </p:nvSpPr>
        <p:spPr>
          <a:xfrm rot="5132804">
            <a:off x="9936810" y="2798780"/>
            <a:ext cx="13968600" cy="2869912"/>
          </a:xfrm>
          <a:custGeom>
            <a:avLst/>
            <a:gdLst/>
            <a:ahLst/>
            <a:cxnLst/>
            <a:rect l="l" t="t" r="r" b="b"/>
            <a:pathLst>
              <a:path w="13968600" h="2869912">
                <a:moveTo>
                  <a:pt x="0" y="0"/>
                </a:moveTo>
                <a:lnTo>
                  <a:pt x="13968600" y="0"/>
                </a:lnTo>
                <a:lnTo>
                  <a:pt x="13968600" y="2869912"/>
                </a:lnTo>
                <a:lnTo>
                  <a:pt x="0" y="28699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2007341" y="1318584"/>
            <a:ext cx="14791568" cy="8098384"/>
          </a:xfrm>
          <a:custGeom>
            <a:avLst/>
            <a:gdLst/>
            <a:ahLst/>
            <a:cxnLst/>
            <a:rect l="l" t="t" r="r" b="b"/>
            <a:pathLst>
              <a:path w="14791568" h="8098384">
                <a:moveTo>
                  <a:pt x="0" y="0"/>
                </a:moveTo>
                <a:lnTo>
                  <a:pt x="14791568" y="0"/>
                </a:lnTo>
                <a:lnTo>
                  <a:pt x="14791568" y="8098384"/>
                </a:lnTo>
                <a:lnTo>
                  <a:pt x="0" y="80983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2553452" y="1967227"/>
            <a:ext cx="13181097" cy="6239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4"/>
              </a:lnSpc>
            </a:pPr>
            <a:endParaRPr/>
          </a:p>
          <a:p>
            <a:pPr marL="1052397" lvl="1" indent="-526199" algn="ctr">
              <a:lnSpc>
                <a:spcPts val="4874"/>
              </a:lnSpc>
              <a:buFont typeface="Arial"/>
              <a:buChar char="•"/>
            </a:pPr>
            <a:r>
              <a:rPr lang="en-US" sz="4874" b="1" spc="24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Adoption</a:t>
            </a:r>
            <a:r>
              <a:rPr lang="en-US" sz="4874" spc="24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:  Sometimes people have babies and can’t take care of them or sometimes people can’t have a baby because their body won’t allow it. These people can adopt a baby or give a baby for adoption.</a:t>
            </a:r>
          </a:p>
          <a:p>
            <a:pPr marL="1052397" lvl="1" indent="-526199" algn="ctr">
              <a:lnSpc>
                <a:spcPts val="4874"/>
              </a:lnSpc>
              <a:buFont typeface="Arial"/>
              <a:buChar char="•"/>
            </a:pPr>
            <a:r>
              <a:rPr lang="en-US" sz="4874" b="1" spc="24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Foster Families</a:t>
            </a:r>
            <a:r>
              <a:rPr lang="en-US" sz="4874" spc="24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: Sometimes people have a baby or child and they can’t take care of them. The baby or child might be placed into a foster home.</a:t>
            </a:r>
          </a:p>
        </p:txBody>
      </p:sp>
      <p:sp>
        <p:nvSpPr>
          <p:cNvPr id="6" name="Freeform 6"/>
          <p:cNvSpPr/>
          <p:nvPr/>
        </p:nvSpPr>
        <p:spPr>
          <a:xfrm rot="-650592">
            <a:off x="15169018" y="608189"/>
            <a:ext cx="2898149" cy="2622824"/>
          </a:xfrm>
          <a:custGeom>
            <a:avLst/>
            <a:gdLst/>
            <a:ahLst/>
            <a:cxnLst/>
            <a:rect l="l" t="t" r="r" b="b"/>
            <a:pathLst>
              <a:path w="2898149" h="2622824">
                <a:moveTo>
                  <a:pt x="0" y="0"/>
                </a:moveTo>
                <a:lnTo>
                  <a:pt x="2898149" y="0"/>
                </a:lnTo>
                <a:lnTo>
                  <a:pt x="2898149" y="2622825"/>
                </a:lnTo>
                <a:lnTo>
                  <a:pt x="0" y="26228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0" y="6147046"/>
            <a:ext cx="3720783" cy="4139954"/>
          </a:xfrm>
          <a:custGeom>
            <a:avLst/>
            <a:gdLst/>
            <a:ahLst/>
            <a:cxnLst/>
            <a:rect l="l" t="t" r="r" b="b"/>
            <a:pathLst>
              <a:path w="3720783" h="4139954">
                <a:moveTo>
                  <a:pt x="0" y="0"/>
                </a:moveTo>
                <a:lnTo>
                  <a:pt x="3720783" y="0"/>
                </a:lnTo>
                <a:lnTo>
                  <a:pt x="3720783" y="4139954"/>
                </a:lnTo>
                <a:lnTo>
                  <a:pt x="0" y="41399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279328">
            <a:off x="-84523" y="116094"/>
            <a:ext cx="3031307" cy="4196123"/>
          </a:xfrm>
          <a:custGeom>
            <a:avLst/>
            <a:gdLst/>
            <a:ahLst/>
            <a:cxnLst/>
            <a:rect l="l" t="t" r="r" b="b"/>
            <a:pathLst>
              <a:path w="3031307" h="4196123">
                <a:moveTo>
                  <a:pt x="0" y="0"/>
                </a:moveTo>
                <a:lnTo>
                  <a:pt x="3031308" y="0"/>
                </a:lnTo>
                <a:lnTo>
                  <a:pt x="3031308" y="4196123"/>
                </a:lnTo>
                <a:lnTo>
                  <a:pt x="0" y="419612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b="-1035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762" y="8454099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07341" y="1648442"/>
            <a:ext cx="14791568" cy="8098384"/>
          </a:xfrm>
          <a:custGeom>
            <a:avLst/>
            <a:gdLst/>
            <a:ahLst/>
            <a:cxnLst/>
            <a:rect l="l" t="t" r="r" b="b"/>
            <a:pathLst>
              <a:path w="14791568" h="8098384">
                <a:moveTo>
                  <a:pt x="0" y="0"/>
                </a:moveTo>
                <a:lnTo>
                  <a:pt x="14791568" y="0"/>
                </a:lnTo>
                <a:lnTo>
                  <a:pt x="14791568" y="8098383"/>
                </a:lnTo>
                <a:lnTo>
                  <a:pt x="0" y="80983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426224" y="-829908"/>
            <a:ext cx="3316747" cy="3304686"/>
          </a:xfrm>
          <a:custGeom>
            <a:avLst/>
            <a:gdLst/>
            <a:ahLst/>
            <a:cxnLst/>
            <a:rect l="l" t="t" r="r" b="b"/>
            <a:pathLst>
              <a:path w="3316747" h="3304686">
                <a:moveTo>
                  <a:pt x="0" y="0"/>
                </a:moveTo>
                <a:lnTo>
                  <a:pt x="3316746" y="0"/>
                </a:lnTo>
                <a:lnTo>
                  <a:pt x="3316746" y="3304685"/>
                </a:lnTo>
                <a:lnTo>
                  <a:pt x="0" y="33046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0" y="7097186"/>
            <a:ext cx="5781045" cy="3309648"/>
          </a:xfrm>
          <a:custGeom>
            <a:avLst/>
            <a:gdLst/>
            <a:ahLst/>
            <a:cxnLst/>
            <a:rect l="l" t="t" r="r" b="b"/>
            <a:pathLst>
              <a:path w="5781045" h="3309648">
                <a:moveTo>
                  <a:pt x="0" y="0"/>
                </a:moveTo>
                <a:lnTo>
                  <a:pt x="5781045" y="0"/>
                </a:lnTo>
                <a:lnTo>
                  <a:pt x="5781045" y="3309648"/>
                </a:lnTo>
                <a:lnTo>
                  <a:pt x="0" y="33096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2298154" y="2116984"/>
            <a:ext cx="13181097" cy="5562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4"/>
              </a:lnSpc>
            </a:pPr>
            <a:endParaRPr/>
          </a:p>
          <a:p>
            <a:pPr marL="1052398" lvl="1" indent="-526199" algn="ctr">
              <a:lnSpc>
                <a:spcPts val="4874"/>
              </a:lnSpc>
              <a:buFont typeface="Arial"/>
              <a:buChar char="•"/>
            </a:pPr>
            <a:r>
              <a:rPr lang="en-US" sz="4874" b="1" spc="24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Blended Families:</a:t>
            </a:r>
            <a:r>
              <a:rPr lang="en-US" sz="4874" spc="24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These types of families are of a couple that may have children together plus any children from previous relationships.</a:t>
            </a:r>
          </a:p>
          <a:p>
            <a:pPr marL="1052398" lvl="1" indent="-526199" algn="ctr">
              <a:lnSpc>
                <a:spcPts val="4874"/>
              </a:lnSpc>
              <a:buFont typeface="Arial"/>
              <a:buChar char="•"/>
            </a:pPr>
            <a:r>
              <a:rPr lang="en-US" sz="4874" b="1" spc="24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Intergenerational Families: </a:t>
            </a:r>
            <a:r>
              <a:rPr lang="en-US" sz="4874" spc="24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These families have people from different generations living together. This can look like living with your parents and your grandparents. </a:t>
            </a:r>
          </a:p>
          <a:p>
            <a:pPr marL="1052398" lvl="1" indent="-526199" algn="ctr">
              <a:lnSpc>
                <a:spcPts val="4874"/>
              </a:lnSpc>
              <a:buFont typeface="Arial"/>
              <a:buChar char="•"/>
            </a:pPr>
            <a:r>
              <a:rPr lang="en-US" sz="4874" b="1" spc="24">
                <a:solidFill>
                  <a:srgbClr val="0671C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Families with no kids</a:t>
            </a:r>
            <a:r>
              <a:rPr lang="en-US" sz="4874" spc="24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: Adults who live together.</a:t>
            </a:r>
          </a:p>
        </p:txBody>
      </p:sp>
      <p:sp>
        <p:nvSpPr>
          <p:cNvPr id="6" name="Freeform 6"/>
          <p:cNvSpPr/>
          <p:nvPr/>
        </p:nvSpPr>
        <p:spPr>
          <a:xfrm rot="-2993379">
            <a:off x="15171978" y="5905234"/>
            <a:ext cx="4640245" cy="5693552"/>
          </a:xfrm>
          <a:custGeom>
            <a:avLst/>
            <a:gdLst/>
            <a:ahLst/>
            <a:cxnLst/>
            <a:rect l="l" t="t" r="r" b="b"/>
            <a:pathLst>
              <a:path w="4640245" h="5693552">
                <a:moveTo>
                  <a:pt x="0" y="0"/>
                </a:moveTo>
                <a:lnTo>
                  <a:pt x="4640244" y="0"/>
                </a:lnTo>
                <a:lnTo>
                  <a:pt x="4640244" y="5693552"/>
                </a:lnTo>
                <a:lnTo>
                  <a:pt x="0" y="56935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179615" y="7231901"/>
            <a:ext cx="3895624" cy="3174933"/>
          </a:xfrm>
          <a:custGeom>
            <a:avLst/>
            <a:gdLst/>
            <a:ahLst/>
            <a:cxnLst/>
            <a:rect l="l" t="t" r="r" b="b"/>
            <a:pathLst>
              <a:path w="3895624" h="3174933">
                <a:moveTo>
                  <a:pt x="0" y="0"/>
                </a:moveTo>
                <a:lnTo>
                  <a:pt x="3895624" y="0"/>
                </a:lnTo>
                <a:lnTo>
                  <a:pt x="3895624" y="3174933"/>
                </a:lnTo>
                <a:lnTo>
                  <a:pt x="0" y="31749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184698" y="598038"/>
            <a:ext cx="12063858" cy="927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5"/>
              </a:lnSpc>
            </a:pPr>
            <a:r>
              <a:rPr lang="en-US" sz="6535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TYPES OF FAMILY MODELS</a:t>
            </a:r>
          </a:p>
        </p:txBody>
      </p:sp>
      <p:sp>
        <p:nvSpPr>
          <p:cNvPr id="9" name="Freeform 9"/>
          <p:cNvSpPr/>
          <p:nvPr/>
        </p:nvSpPr>
        <p:spPr>
          <a:xfrm>
            <a:off x="14179615" y="822435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5199786" y="3202860"/>
            <a:ext cx="11753475" cy="2414805"/>
          </a:xfrm>
          <a:custGeom>
            <a:avLst/>
            <a:gdLst/>
            <a:ahLst/>
            <a:cxnLst/>
            <a:rect l="l" t="t" r="r" b="b"/>
            <a:pathLst>
              <a:path w="11753475" h="2414805">
                <a:moveTo>
                  <a:pt x="0" y="0"/>
                </a:moveTo>
                <a:lnTo>
                  <a:pt x="11753474" y="0"/>
                </a:lnTo>
                <a:lnTo>
                  <a:pt x="11753474" y="2414805"/>
                </a:lnTo>
                <a:lnTo>
                  <a:pt x="0" y="24148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2322503" y="1837517"/>
            <a:ext cx="14791568" cy="8098384"/>
          </a:xfrm>
          <a:custGeom>
            <a:avLst/>
            <a:gdLst/>
            <a:ahLst/>
            <a:cxnLst/>
            <a:rect l="l" t="t" r="r" b="b"/>
            <a:pathLst>
              <a:path w="14791568" h="8098384">
                <a:moveTo>
                  <a:pt x="0" y="0"/>
                </a:moveTo>
                <a:lnTo>
                  <a:pt x="14791569" y="0"/>
                </a:lnTo>
                <a:lnTo>
                  <a:pt x="14791569" y="8098384"/>
                </a:lnTo>
                <a:lnTo>
                  <a:pt x="0" y="80983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8320428" y="6370426"/>
            <a:ext cx="1791848" cy="2992649"/>
          </a:xfrm>
          <a:custGeom>
            <a:avLst/>
            <a:gdLst/>
            <a:ahLst/>
            <a:cxnLst/>
            <a:rect l="l" t="t" r="r" b="b"/>
            <a:pathLst>
              <a:path w="1791848" h="2992649">
                <a:moveTo>
                  <a:pt x="0" y="0"/>
                </a:moveTo>
                <a:lnTo>
                  <a:pt x="1791848" y="0"/>
                </a:lnTo>
                <a:lnTo>
                  <a:pt x="1791848" y="2992649"/>
                </a:lnTo>
                <a:lnTo>
                  <a:pt x="0" y="29926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4195623" y="4795835"/>
            <a:ext cx="1810230" cy="3481211"/>
          </a:xfrm>
          <a:custGeom>
            <a:avLst/>
            <a:gdLst/>
            <a:ahLst/>
            <a:cxnLst/>
            <a:rect l="l" t="t" r="r" b="b"/>
            <a:pathLst>
              <a:path w="1810230" h="3481211">
                <a:moveTo>
                  <a:pt x="0" y="0"/>
                </a:moveTo>
                <a:lnTo>
                  <a:pt x="1810230" y="0"/>
                </a:lnTo>
                <a:lnTo>
                  <a:pt x="1810230" y="3481211"/>
                </a:lnTo>
                <a:lnTo>
                  <a:pt x="0" y="348121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2428094" y="4965268"/>
            <a:ext cx="2602345" cy="4496492"/>
          </a:xfrm>
          <a:custGeom>
            <a:avLst/>
            <a:gdLst/>
            <a:ahLst/>
            <a:cxnLst/>
            <a:rect l="l" t="t" r="r" b="b"/>
            <a:pathLst>
              <a:path w="2602345" h="4496492">
                <a:moveTo>
                  <a:pt x="0" y="0"/>
                </a:moveTo>
                <a:lnTo>
                  <a:pt x="2602345" y="0"/>
                </a:lnTo>
                <a:lnTo>
                  <a:pt x="2602345" y="4496492"/>
                </a:lnTo>
                <a:lnTo>
                  <a:pt x="0" y="449649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549676" y="785693"/>
            <a:ext cx="12063858" cy="927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5"/>
              </a:lnSpc>
            </a:pPr>
            <a:r>
              <a:rPr lang="en-US" sz="6535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STEP-PARENTS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478554" y="2295644"/>
            <a:ext cx="12206103" cy="2587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9"/>
              </a:lnSpc>
            </a:pPr>
            <a:endParaRPr/>
          </a:p>
          <a:p>
            <a:pPr algn="ctr">
              <a:lnSpc>
                <a:spcPts val="3999"/>
              </a:lnSpc>
            </a:pPr>
            <a:r>
              <a:rPr lang="en-US" sz="3999" spc="19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 step-parent is someone who is currently in a relationship or married to one of the parents who birthed the child. </a:t>
            </a:r>
          </a:p>
          <a:p>
            <a:pPr algn="ctr">
              <a:lnSpc>
                <a:spcPts val="3999"/>
              </a:lnSpc>
            </a:pPr>
            <a:endParaRPr lang="en-US" sz="3999" spc="19">
              <a:solidFill>
                <a:srgbClr val="0671CD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99"/>
              </a:lnSpc>
            </a:pPr>
            <a:r>
              <a:rPr lang="en-US" sz="3999" spc="19">
                <a:solidFill>
                  <a:srgbClr val="0671C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Let’s look at the example below!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876266" y="5652876"/>
            <a:ext cx="4681414" cy="71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50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Amy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96266" y="8426450"/>
            <a:ext cx="8408943" cy="936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Amy’s </a:t>
            </a:r>
          </a:p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Birth Mom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550450" y="6759489"/>
            <a:ext cx="2894505" cy="936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Amy’s </a:t>
            </a:r>
          </a:p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Birth Dad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29266" y="7823021"/>
            <a:ext cx="4053024" cy="936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Amy’s </a:t>
            </a:r>
          </a:p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Step-Mom</a:t>
            </a:r>
          </a:p>
        </p:txBody>
      </p:sp>
      <p:sp>
        <p:nvSpPr>
          <p:cNvPr id="13" name="Freeform 13"/>
          <p:cNvSpPr/>
          <p:nvPr/>
        </p:nvSpPr>
        <p:spPr>
          <a:xfrm rot="5400000">
            <a:off x="-4401239" y="3379465"/>
            <a:ext cx="11753475" cy="2414805"/>
          </a:xfrm>
          <a:custGeom>
            <a:avLst/>
            <a:gdLst/>
            <a:ahLst/>
            <a:cxnLst/>
            <a:rect l="l" t="t" r="r" b="b"/>
            <a:pathLst>
              <a:path w="11753475" h="2414805">
                <a:moveTo>
                  <a:pt x="0" y="0"/>
                </a:moveTo>
                <a:lnTo>
                  <a:pt x="11753475" y="0"/>
                </a:lnTo>
                <a:lnTo>
                  <a:pt x="11753475" y="2414805"/>
                </a:lnTo>
                <a:lnTo>
                  <a:pt x="0" y="241480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Freeform 14"/>
          <p:cNvSpPr/>
          <p:nvPr/>
        </p:nvSpPr>
        <p:spPr>
          <a:xfrm>
            <a:off x="13973233" y="372032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6"/>
                </a:lnTo>
                <a:lnTo>
                  <a:pt x="0" y="131333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Microsoft Office PowerPoint</Application>
  <PresentationFormat>Custom</PresentationFormat>
  <Paragraphs>77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Childos Arabic Bold</vt:lpstr>
      <vt:lpstr>Calibri</vt:lpstr>
      <vt:lpstr>Arial</vt:lpstr>
      <vt:lpstr>Childos Arabic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1 -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2025-04-01T00:10:35Z</dcterms:modified>
  <dc:identifier>DAGhjBP3Mtk</dc:identifier>
</cp:coreProperties>
</file>